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8" r:id="rId2"/>
    <p:sldId id="256" r:id="rId3"/>
    <p:sldId id="258" r:id="rId4"/>
    <p:sldId id="289" r:id="rId5"/>
    <p:sldId id="290" r:id="rId6"/>
    <p:sldId id="262" r:id="rId7"/>
    <p:sldId id="274" r:id="rId8"/>
    <p:sldId id="257" r:id="rId9"/>
    <p:sldId id="259" r:id="rId10"/>
    <p:sldId id="291" r:id="rId11"/>
    <p:sldId id="292" r:id="rId12"/>
    <p:sldId id="293" r:id="rId13"/>
    <p:sldId id="279" r:id="rId14"/>
    <p:sldId id="296" r:id="rId15"/>
    <p:sldId id="286" r:id="rId16"/>
    <p:sldId id="277" r:id="rId17"/>
    <p:sldId id="269" r:id="rId18"/>
    <p:sldId id="270" r:id="rId19"/>
    <p:sldId id="295" r:id="rId20"/>
    <p:sldId id="276" r:id="rId21"/>
    <p:sldId id="281" r:id="rId22"/>
    <p:sldId id="282" r:id="rId23"/>
    <p:sldId id="283" r:id="rId24"/>
    <p:sldId id="297" r:id="rId25"/>
  </p:sldIdLst>
  <p:sldSz cx="10402888" cy="7315200"/>
  <p:notesSz cx="6858000" cy="9144000"/>
  <p:defaultTextStyle>
    <a:defPPr>
      <a:defRPr lang="en-US"/>
    </a:defPPr>
    <a:lvl1pPr marL="0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6212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2424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8636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4847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1059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37271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43483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49695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04">
          <p15:clr>
            <a:srgbClr val="A4A3A4"/>
          </p15:clr>
        </p15:guide>
        <p15:guide id="2" pos="32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21" autoAdjust="0"/>
    <p:restoredTop sz="94660"/>
  </p:normalViewPr>
  <p:slideViewPr>
    <p:cSldViewPr>
      <p:cViewPr varScale="1">
        <p:scale>
          <a:sx n="64" d="100"/>
          <a:sy n="64" d="100"/>
        </p:scale>
        <p:origin x="-1122" y="-114"/>
      </p:cViewPr>
      <p:guideLst>
        <p:guide orient="horz" pos="2304"/>
        <p:guide pos="32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33A3B-B0AC-4E8A-885D-DFAE29120660}" type="datetimeFigureOut">
              <a:rPr lang="en-US" smtClean="0"/>
              <a:t>06-Aug-16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685800"/>
            <a:ext cx="48736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3090A-5D7D-4ACA-96B4-8FEB0C518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8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শিক্ষকের জন্য তাই 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Hide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50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dirty="0" smtClean="0">
                <a:ln w="1143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নবী-রাসুলগণের পরিচয়।</a:t>
            </a:r>
            <a:endParaRPr lang="en-US" sz="1200" b="0" dirty="0" smtClean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3090A-5D7D-4ACA-96B4-8FEB0C5184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29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dirty="0" smtClean="0">
                <a:ln w="1143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নবী-রাসুলগণের পরিচয়</a:t>
            </a:r>
            <a:r>
              <a:rPr lang="bn-BD" sz="12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+mn-cs"/>
              </a:rPr>
              <a:t>।</a:t>
            </a:r>
            <a:endParaRPr lang="en-US" sz="1200" b="0" dirty="0" smtClean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3090A-5D7D-4ACA-96B4-8FEB0C5184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75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dirty="0" smtClean="0">
                <a:ln w="1143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নবী-রাসুলগণের পরিচয়</a:t>
            </a:r>
            <a:r>
              <a:rPr lang="bn-BD" sz="12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+mn-cs"/>
              </a:rPr>
              <a:t>।</a:t>
            </a:r>
            <a:endParaRPr lang="en-US" sz="1200" b="0" dirty="0" smtClean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3090A-5D7D-4ACA-96B4-8FEB0C5184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06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উত্তর হতে</a:t>
            </a:r>
            <a:r>
              <a:rPr lang="bn-BD" baseline="0" dirty="0" smtClean="0"/>
              <a:t> পারে-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রাসুলগণ যে কর্তব্য ও দায়িত্ব পালন করেন তাকে রিসালাত বলে।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3090A-5D7D-4ACA-96B4-8FEB0C5184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85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dirty="0" smtClean="0">
                <a:ln w="1143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নবী-রাসুলগণের দায়িত্ব কী তা শিক্ষার্থীদের</a:t>
            </a:r>
            <a:r>
              <a:rPr lang="bn-BD" sz="1200" b="0" baseline="0" dirty="0" smtClean="0">
                <a:ln w="1143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বুঝিয়ে বলতে পারেন।</a:t>
            </a:r>
            <a:endParaRPr lang="en-US" sz="1200" b="0" dirty="0" smtClean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3090A-5D7D-4ACA-96B4-8FEB0C5184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88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dirty="0" smtClean="0">
                <a:ln w="1143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নবী-রাসুলগণের দায়িত্ব কী তা শিক্ষার্থীদের</a:t>
            </a:r>
            <a:r>
              <a:rPr lang="bn-BD" sz="1200" b="0" baseline="0" dirty="0" smtClean="0">
                <a:ln w="1143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বুঝিয়ে বলতে পারেন।</a:t>
            </a:r>
            <a:endParaRPr lang="en-US" sz="1200" b="0" dirty="0" smtClean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3090A-5D7D-4ACA-96B4-8FEB0C5184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23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হতে</a:t>
            </a:r>
            <a:r>
              <a:rPr lang="bn-BD" baseline="0" dirty="0" smtClean="0"/>
              <a:t>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3090A-5D7D-4ACA-96B4-8FEB0C5184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963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dirty="0" smtClean="0">
                <a:ln w="1143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নবী ও রাসুলগণের মধ্যে পার্থক্য</a:t>
            </a:r>
            <a:r>
              <a:rPr lang="bn-BD" sz="1200" b="0" baseline="0" dirty="0" smtClean="0">
                <a:ln w="1143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কী তা বুঝিয়ে বলতে পারেন।</a:t>
            </a:r>
            <a:endParaRPr lang="en-US" sz="1200" b="0" dirty="0" smtClean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3090A-5D7D-4ACA-96B4-8FEB0C5184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736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dirty="0" smtClean="0">
                <a:ln w="1143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নবী ও রাসুলের সংখ্যা কত</a:t>
            </a:r>
            <a:r>
              <a:rPr lang="bn-BD" sz="1200" b="0" baseline="0" dirty="0" smtClean="0">
                <a:ln w="1143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তা বুঝিয়ে বলতে পারেন।</a:t>
            </a:r>
            <a:endParaRPr lang="en-US" sz="1200" b="0" dirty="0" smtClean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3090A-5D7D-4ACA-96B4-8FEB0C5184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635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dirty="0" smtClean="0">
                <a:ln w="1143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নবী ও রাসুলের সংখ্যা কত</a:t>
            </a:r>
            <a:r>
              <a:rPr lang="bn-BD" sz="1200" b="0" baseline="0" dirty="0" smtClean="0">
                <a:ln w="11430"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তা বুঝিয়ে বলতে পারেন।</a:t>
            </a:r>
            <a:endParaRPr lang="en-US" sz="1200" b="0" dirty="0" smtClean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3090A-5D7D-4ACA-96B4-8FEB0C5184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98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সংশ্লিষ্ট ছবি দ্বারা শিক্ষার্থীদের স্বাগতম জানানো যেতে পারে। পাঠ যেহেতু রিসালাত; তাই এ ছবিটি দেওয়া হয়েছে।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3090A-5D7D-4ACA-96B4-8FEB0C5184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879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হতে</a:t>
            </a:r>
            <a:r>
              <a:rPr lang="bn-BD" baseline="0" dirty="0" smtClean="0"/>
              <a:t>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3090A-5D7D-4ACA-96B4-8FEB0C5184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253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হতে</a:t>
            </a:r>
            <a:r>
              <a:rPr lang="bn-BD" baseline="0" dirty="0" smtClean="0"/>
              <a:t>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3090A-5D7D-4ACA-96B4-8FEB0C5184E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901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হতে</a:t>
            </a:r>
            <a:r>
              <a:rPr lang="bn-BD" baseline="0" dirty="0" smtClean="0"/>
              <a:t>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3090A-5D7D-4ACA-96B4-8FEB0C5184E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756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উপস্থিত</a:t>
            </a:r>
            <a:r>
              <a:rPr lang="bn-BD" baseline="0" dirty="0" smtClean="0"/>
              <a:t> সবাইকে ধন্যবাদ জানিয়ে পাঠদান শেষ করতে পারন।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3090A-5D7D-4ACA-96B4-8FEB0C5184E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970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="0" spc="55" dirty="0" smtClean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1200" b="0" spc="55" dirty="0" smtClean="0">
              <a:ln w="11430"/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3090A-5D7D-4ACA-96B4-8FEB0C5184E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66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মহোদয় নিজ বিদ্যালয়ের ক্ষেত্রে চাইলে এ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Slide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টি দেখাতেও পারেন আবার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Hide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করেও রাখতে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3090A-5D7D-4ACA-96B4-8FEB0C5184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33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</a:t>
            </a:r>
            <a:r>
              <a:rPr lang="bn-BD" baseline="0" dirty="0" smtClean="0"/>
              <a:t> ঘোষণার জন্য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টি। এখানে কীসের ছবি দেখা যাচ্ছে? চিঠি, বার্তা এগুলো কে বহন করে? ইত্যাদি প্রশ্ন করা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3090A-5D7D-4ACA-96B4-8FEB0C5184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77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 ছবিটি</a:t>
            </a:r>
            <a:r>
              <a:rPr lang="bn-BD" baseline="0" dirty="0" smtClean="0"/>
              <a:t> দেখিয়েও পাঠ ঘোষণা করতে পারেন।</a:t>
            </a:r>
            <a:r>
              <a:rPr lang="bn-BD" dirty="0" smtClean="0"/>
              <a:t>এটি কুরআন, কুরআন হচ্ছে</a:t>
            </a:r>
            <a:r>
              <a:rPr lang="bn-BD" baseline="0" dirty="0" smtClean="0"/>
              <a:t> রাসুলগণের রিসালাত।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3090A-5D7D-4ACA-96B4-8FEB0C5184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03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 ছবিটি</a:t>
            </a:r>
            <a:r>
              <a:rPr lang="bn-BD" baseline="0" dirty="0" smtClean="0"/>
              <a:t> দেখিয়েও পাঠ ঘোষণা করতে পারেন। এক্ষেত্রে শিক্ষক মহোদয় পাঠ ঘোষণা করে তা বোর্ডে লিখে দিবেন।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3090A-5D7D-4ACA-96B4-8FEB0C5184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27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শিখনফল</a:t>
            </a:r>
            <a:r>
              <a:rPr lang="bn-BD" baseline="0" dirty="0" smtClean="0"/>
              <a:t> চাইলে শিক্ষার্থীদের দেখাতেও পারেন আবার নাও দেখাতে পারেন। তবে শিখনফল নিয়ে আলোচনার তেমন প্রয়োজন নেই।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3090A-5D7D-4ACA-96B4-8FEB0C5184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54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রিসালত শব্দের</a:t>
            </a:r>
            <a:r>
              <a:rPr lang="bn-BD" baseline="0" dirty="0" smtClean="0"/>
              <a:t> অর্থ কী? তা বলে দিতে পারেন।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3090A-5D7D-4ACA-96B4-8FEB0C5184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23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রিসালাতের</a:t>
            </a:r>
            <a:r>
              <a:rPr lang="bn-BD" baseline="0" dirty="0" smtClean="0"/>
              <a:t> পারিভাষিক সংজ্ঞা শিক্ষার্থীদের বলে দিতে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3090A-5D7D-4ACA-96B4-8FEB0C5184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25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0217" y="2272454"/>
            <a:ext cx="8842455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0433" y="4145280"/>
            <a:ext cx="7282022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2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8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4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3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3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49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2094" y="292948"/>
            <a:ext cx="234065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0144" y="292948"/>
            <a:ext cx="6848568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756" y="4700694"/>
            <a:ext cx="8842455" cy="145288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756" y="3100495"/>
            <a:ext cx="8842455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6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24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86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248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10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372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434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49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144" y="1706880"/>
            <a:ext cx="4594609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8135" y="1706880"/>
            <a:ext cx="4594609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145" y="1637454"/>
            <a:ext cx="4596415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212" indent="0">
              <a:buNone/>
              <a:defRPr sz="2200" b="1"/>
            </a:lvl2pPr>
            <a:lvl3pPr marL="1012424" indent="0">
              <a:buNone/>
              <a:defRPr sz="2000" b="1"/>
            </a:lvl3pPr>
            <a:lvl4pPr marL="1518636" indent="0">
              <a:buNone/>
              <a:defRPr sz="1800" b="1"/>
            </a:lvl4pPr>
            <a:lvl5pPr marL="2024847" indent="0">
              <a:buNone/>
              <a:defRPr sz="1800" b="1"/>
            </a:lvl5pPr>
            <a:lvl6pPr marL="2531059" indent="0">
              <a:buNone/>
              <a:defRPr sz="1800" b="1"/>
            </a:lvl6pPr>
            <a:lvl7pPr marL="3037271" indent="0">
              <a:buNone/>
              <a:defRPr sz="1800" b="1"/>
            </a:lvl7pPr>
            <a:lvl8pPr marL="3543483" indent="0">
              <a:buNone/>
              <a:defRPr sz="1800" b="1"/>
            </a:lvl8pPr>
            <a:lvl9pPr marL="40496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145" y="2319867"/>
            <a:ext cx="4596415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523" y="1637454"/>
            <a:ext cx="4598221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212" indent="0">
              <a:buNone/>
              <a:defRPr sz="2200" b="1"/>
            </a:lvl2pPr>
            <a:lvl3pPr marL="1012424" indent="0">
              <a:buNone/>
              <a:defRPr sz="2000" b="1"/>
            </a:lvl3pPr>
            <a:lvl4pPr marL="1518636" indent="0">
              <a:buNone/>
              <a:defRPr sz="1800" b="1"/>
            </a:lvl4pPr>
            <a:lvl5pPr marL="2024847" indent="0">
              <a:buNone/>
              <a:defRPr sz="1800" b="1"/>
            </a:lvl5pPr>
            <a:lvl6pPr marL="2531059" indent="0">
              <a:buNone/>
              <a:defRPr sz="1800" b="1"/>
            </a:lvl6pPr>
            <a:lvl7pPr marL="3037271" indent="0">
              <a:buNone/>
              <a:defRPr sz="1800" b="1"/>
            </a:lvl7pPr>
            <a:lvl8pPr marL="3543483" indent="0">
              <a:buNone/>
              <a:defRPr sz="1800" b="1"/>
            </a:lvl8pPr>
            <a:lvl9pPr marL="40496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523" y="2319867"/>
            <a:ext cx="4598221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02888" cy="73152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0402888" cy="73152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145" y="291253"/>
            <a:ext cx="3422478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240" y="291254"/>
            <a:ext cx="5815503" cy="624332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145" y="1530774"/>
            <a:ext cx="3422478" cy="5003801"/>
          </a:xfrm>
        </p:spPr>
        <p:txBody>
          <a:bodyPr/>
          <a:lstStyle>
            <a:lvl1pPr marL="0" indent="0">
              <a:buNone/>
              <a:defRPr sz="1600"/>
            </a:lvl1pPr>
            <a:lvl2pPr marL="506212" indent="0">
              <a:buNone/>
              <a:defRPr sz="1300"/>
            </a:lvl2pPr>
            <a:lvl3pPr marL="1012424" indent="0">
              <a:buNone/>
              <a:defRPr sz="1100"/>
            </a:lvl3pPr>
            <a:lvl4pPr marL="1518636" indent="0">
              <a:buNone/>
              <a:defRPr sz="1000"/>
            </a:lvl4pPr>
            <a:lvl5pPr marL="2024847" indent="0">
              <a:buNone/>
              <a:defRPr sz="1000"/>
            </a:lvl5pPr>
            <a:lvl6pPr marL="2531059" indent="0">
              <a:buNone/>
              <a:defRPr sz="1000"/>
            </a:lvl6pPr>
            <a:lvl7pPr marL="3037271" indent="0">
              <a:buNone/>
              <a:defRPr sz="1000"/>
            </a:lvl7pPr>
            <a:lvl8pPr marL="3543483" indent="0">
              <a:buNone/>
              <a:defRPr sz="1000"/>
            </a:lvl8pPr>
            <a:lvl9pPr marL="40496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039" y="5120640"/>
            <a:ext cx="6241733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9039" y="653627"/>
            <a:ext cx="6241733" cy="4389120"/>
          </a:xfrm>
        </p:spPr>
        <p:txBody>
          <a:bodyPr/>
          <a:lstStyle>
            <a:lvl1pPr marL="0" indent="0">
              <a:buNone/>
              <a:defRPr sz="3500"/>
            </a:lvl1pPr>
            <a:lvl2pPr marL="506212" indent="0">
              <a:buNone/>
              <a:defRPr sz="3100"/>
            </a:lvl2pPr>
            <a:lvl3pPr marL="1012424" indent="0">
              <a:buNone/>
              <a:defRPr sz="2700"/>
            </a:lvl3pPr>
            <a:lvl4pPr marL="1518636" indent="0">
              <a:buNone/>
              <a:defRPr sz="2200"/>
            </a:lvl4pPr>
            <a:lvl5pPr marL="2024847" indent="0">
              <a:buNone/>
              <a:defRPr sz="2200"/>
            </a:lvl5pPr>
            <a:lvl6pPr marL="2531059" indent="0">
              <a:buNone/>
              <a:defRPr sz="2200"/>
            </a:lvl6pPr>
            <a:lvl7pPr marL="3037271" indent="0">
              <a:buNone/>
              <a:defRPr sz="2200"/>
            </a:lvl7pPr>
            <a:lvl8pPr marL="3543483" indent="0">
              <a:buNone/>
              <a:defRPr sz="2200"/>
            </a:lvl8pPr>
            <a:lvl9pPr marL="4049695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9039" y="5725161"/>
            <a:ext cx="6241733" cy="858519"/>
          </a:xfrm>
        </p:spPr>
        <p:txBody>
          <a:bodyPr/>
          <a:lstStyle>
            <a:lvl1pPr marL="0" indent="0">
              <a:buNone/>
              <a:defRPr sz="1600"/>
            </a:lvl1pPr>
            <a:lvl2pPr marL="506212" indent="0">
              <a:buNone/>
              <a:defRPr sz="1300"/>
            </a:lvl2pPr>
            <a:lvl3pPr marL="1012424" indent="0">
              <a:buNone/>
              <a:defRPr sz="1100"/>
            </a:lvl3pPr>
            <a:lvl4pPr marL="1518636" indent="0">
              <a:buNone/>
              <a:defRPr sz="1000"/>
            </a:lvl4pPr>
            <a:lvl5pPr marL="2024847" indent="0">
              <a:buNone/>
              <a:defRPr sz="1000"/>
            </a:lvl5pPr>
            <a:lvl6pPr marL="2531059" indent="0">
              <a:buNone/>
              <a:defRPr sz="1000"/>
            </a:lvl6pPr>
            <a:lvl7pPr marL="3037271" indent="0">
              <a:buNone/>
              <a:defRPr sz="1000"/>
            </a:lvl7pPr>
            <a:lvl8pPr marL="3543483" indent="0">
              <a:buNone/>
              <a:defRPr sz="1000"/>
            </a:lvl8pPr>
            <a:lvl9pPr marL="40496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0145" y="292947"/>
            <a:ext cx="9362599" cy="1219200"/>
          </a:xfrm>
          <a:prstGeom prst="rect">
            <a:avLst/>
          </a:prstGeom>
        </p:spPr>
        <p:txBody>
          <a:bodyPr vert="horz" lIns="101242" tIns="50621" rIns="101242" bIns="5062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145" y="1706880"/>
            <a:ext cx="9362599" cy="4827694"/>
          </a:xfrm>
          <a:prstGeom prst="rect">
            <a:avLst/>
          </a:prstGeom>
        </p:spPr>
        <p:txBody>
          <a:bodyPr vert="horz" lIns="101242" tIns="50621" rIns="101242" bIns="506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0144" y="6780107"/>
            <a:ext cx="2427341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4320" y="6780107"/>
            <a:ext cx="3294248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5403" y="6780107"/>
            <a:ext cx="2427341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24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9659" indent="-379659" algn="l" defTabSz="101242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2594" indent="-316382" algn="l" defTabSz="10124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5530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1741" indent="-253106" algn="l" defTabSz="10124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77953" indent="-253106" algn="l" defTabSz="10124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4165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377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96589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02801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212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424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636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4847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1059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7271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3483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9695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455403" y="6780107"/>
            <a:ext cx="2427341" cy="389467"/>
          </a:xfrm>
          <a:prstGeom prst="rect">
            <a:avLst/>
          </a:prstGeom>
        </p:spPr>
        <p:txBody>
          <a:bodyPr/>
          <a:lstStyle/>
          <a:p>
            <a:fld id="{5213D3D2-717D-48E6-80FB-93B43227CCF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6763" y="568960"/>
            <a:ext cx="9709362" cy="203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শিক্ষকের জন্য তাই </a:t>
            </a:r>
            <a:r>
              <a:rPr lang="en-US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</a:t>
            </a:r>
            <a:r>
              <a:rPr lang="bn-BD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Hide </a:t>
            </a:r>
            <a:r>
              <a:rPr lang="bn-BD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4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6763" y="2844800"/>
            <a:ext cx="9709362" cy="39014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just"/>
            <a:r>
              <a:rPr lang="bn-BD" sz="4000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এই পাঠ উপস্থাপনের জন্য স্লাইডের নিচের দিকে নোটে প্রয়োজনীয় নির্দেশনা দেয়া আছে। পাঠ উপস্থাপনের ক্ষেত্রে শিক্ষক নিজস্ব কৌশল প্রয়োগ করতে পারেন।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প্রেজেন্টেশনটি </a:t>
            </a:r>
            <a:r>
              <a:rPr lang="en-AU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</a:t>
            </a:r>
            <a:r>
              <a:rPr lang="en-A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AU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Key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শুরু করতে পারেন। তাহলে </a:t>
            </a:r>
            <a:r>
              <a:rPr lang="en-AU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 না।</a:t>
            </a:r>
            <a:endParaRPr lang="en-AU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75251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1473743" y="487680"/>
            <a:ext cx="7486927" cy="1219200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3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নবী-রাসুলগণের পরিচয়</a:t>
            </a:r>
            <a:endParaRPr lang="en-US" sz="53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549" y="2275840"/>
            <a:ext cx="9705348" cy="917839"/>
          </a:xfrm>
          <a:prstGeom prst="rect">
            <a:avLst/>
          </a:prstGeom>
          <a:solidFill>
            <a:schemeClr val="bg1"/>
          </a:solid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>
              <a:buFont typeface="Wingdings" panose="05000000000000000000" pitchFamily="2" charset="2"/>
              <a:buChar char="v"/>
            </a:pPr>
            <a:r>
              <a:rPr lang="bn-BD" sz="53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আল্লাহর প্রেরিত পুরুষ বা মনোনীত বান্দা।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267953" y="3576320"/>
            <a:ext cx="9705348" cy="1733446"/>
          </a:xfrm>
          <a:prstGeom prst="rect">
            <a:avLst/>
          </a:prstGeom>
          <a:solidFill>
            <a:schemeClr val="bg1"/>
          </a:solid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>
              <a:buFont typeface="Wingdings" panose="05000000000000000000" pitchFamily="2" charset="2"/>
              <a:buChar char="v"/>
            </a:pPr>
            <a:r>
              <a:rPr lang="bn-BD" sz="53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মধ্য থেকেই আল্লাহ তাঁদের নির্বাচন করেছেন।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267953" y="5612289"/>
            <a:ext cx="9705348" cy="856283"/>
          </a:xfrm>
          <a:prstGeom prst="rect">
            <a:avLst/>
          </a:prstGeom>
          <a:solidFill>
            <a:schemeClr val="bg1"/>
          </a:solid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>
              <a:buFont typeface="Wingdings" panose="05000000000000000000" pitchFamily="2" charset="2"/>
              <a:buChar char="v"/>
            </a:pPr>
            <a:r>
              <a:rPr lang="bn-BD" sz="49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তাঁরা বিশেষ সম্মান ও মর্যাদার অধিকারী।</a:t>
            </a:r>
          </a:p>
        </p:txBody>
      </p:sp>
    </p:spTree>
    <p:extLst>
      <p:ext uri="{BB962C8B-B14F-4D97-AF65-F5344CB8AC3E}">
        <p14:creationId xmlns:p14="http://schemas.microsoft.com/office/powerpoint/2010/main" val="366284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192" y="2844800"/>
            <a:ext cx="9705348" cy="917839"/>
          </a:xfrm>
          <a:prstGeom prst="rect">
            <a:avLst/>
          </a:prstGeom>
          <a:solidFill>
            <a:schemeClr val="bg1"/>
          </a:solid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>
              <a:buFont typeface="Wingdings" panose="05000000000000000000" pitchFamily="2" charset="2"/>
              <a:buChar char="v"/>
            </a:pPr>
            <a:r>
              <a:rPr lang="bn-BD" sz="53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তাঁরা সর্বদা নেক ও </a:t>
            </a:r>
            <a:r>
              <a:rPr lang="bn-BD" sz="53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 </a:t>
            </a:r>
            <a:r>
              <a:rPr lang="bn-BD" sz="53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করতেন।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212786" y="3966608"/>
            <a:ext cx="9705348" cy="856283"/>
          </a:xfrm>
          <a:prstGeom prst="rect">
            <a:avLst/>
          </a:prstGeom>
          <a:solidFill>
            <a:schemeClr val="bg1"/>
          </a:solid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>
              <a:buFont typeface="Wingdings" panose="05000000000000000000" pitchFamily="2" charset="2"/>
              <a:buChar char="v"/>
            </a:pPr>
            <a:r>
              <a:rPr lang="bn-BD" sz="49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অন্যায় ও অশ্লীল কাজ থেকে বিরত থাকতেন।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289525" y="5105400"/>
            <a:ext cx="9705348" cy="856283"/>
          </a:xfrm>
          <a:prstGeom prst="rect">
            <a:avLst/>
          </a:prstGeom>
          <a:solidFill>
            <a:schemeClr val="bg1"/>
          </a:solid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>
              <a:buFont typeface="Wingdings" panose="05000000000000000000" pitchFamily="2" charset="2"/>
              <a:buChar char="v"/>
            </a:pPr>
            <a:r>
              <a:rPr lang="bn-BD" sz="49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উত্তম চরিত্রের অধিকারী ছিলেন।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549" y="1706880"/>
            <a:ext cx="9705348" cy="917839"/>
          </a:xfrm>
          <a:prstGeom prst="rect">
            <a:avLst/>
          </a:prstGeom>
          <a:solidFill>
            <a:schemeClr val="bg1"/>
          </a:solid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>
              <a:buFont typeface="Wingdings" panose="05000000000000000000" pitchFamily="2" charset="2"/>
              <a:buChar char="v"/>
            </a:pPr>
            <a:r>
              <a:rPr lang="bn-BD" sz="53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তাঁরা মা’সুম বা নিষ্পাপ ছিলেন।</a:t>
            </a:r>
          </a:p>
        </p:txBody>
      </p:sp>
      <p:sp>
        <p:nvSpPr>
          <p:cNvPr id="6" name="Round Same Side Corner Rectangle 5"/>
          <p:cNvSpPr/>
          <p:nvPr/>
        </p:nvSpPr>
        <p:spPr>
          <a:xfrm>
            <a:off x="1505267" y="325120"/>
            <a:ext cx="7486927" cy="1219200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3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নবী-রাসুলগণের পরিচয়</a:t>
            </a:r>
            <a:endParaRPr lang="en-US" sz="53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41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554320" y="325120"/>
            <a:ext cx="3207557" cy="1766287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নবী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174" y="2143131"/>
            <a:ext cx="9705348" cy="917839"/>
          </a:xfrm>
          <a:prstGeom prst="rect">
            <a:avLst/>
          </a:prstGeom>
          <a:solidFill>
            <a:schemeClr val="bg1"/>
          </a:solid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 algn="ctr">
              <a:buFont typeface="Wingdings" panose="05000000000000000000" pitchFamily="2" charset="2"/>
              <a:buChar char="v"/>
            </a:pPr>
            <a:r>
              <a:rPr lang="bn-BD" sz="5300" b="1" spc="55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যিনি নবুয়তের দায়িত্ব পালন করেন।</a:t>
            </a:r>
          </a:p>
        </p:txBody>
      </p:sp>
      <p:sp>
        <p:nvSpPr>
          <p:cNvPr id="4" name="Down Arrow Callout 3"/>
          <p:cNvSpPr/>
          <p:nvPr/>
        </p:nvSpPr>
        <p:spPr>
          <a:xfrm>
            <a:off x="3554320" y="3332480"/>
            <a:ext cx="3207557" cy="1766287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রাসুল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0145" y="5098767"/>
            <a:ext cx="9705348" cy="917839"/>
          </a:xfrm>
          <a:prstGeom prst="rect">
            <a:avLst/>
          </a:prstGeom>
          <a:solidFill>
            <a:schemeClr val="bg1"/>
          </a:solid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 algn="ctr">
              <a:buFont typeface="Wingdings" panose="05000000000000000000" pitchFamily="2" charset="2"/>
              <a:buChar char="v"/>
            </a:pPr>
            <a:r>
              <a:rPr lang="bn-BD" sz="5300" b="1" spc="55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যিনি রিসালাতের দায়িত্ব পালন করেন।</a:t>
            </a:r>
          </a:p>
        </p:txBody>
      </p:sp>
    </p:spTree>
    <p:extLst>
      <p:ext uri="{BB962C8B-B14F-4D97-AF65-F5344CB8AC3E}">
        <p14:creationId xmlns:p14="http://schemas.microsoft.com/office/powerpoint/2010/main" val="308592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2514030" y="812800"/>
            <a:ext cx="5354746" cy="1056640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49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9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1467645" y="2519680"/>
            <a:ext cx="7772400" cy="1595120"/>
          </a:xfrm>
          <a:prstGeom prst="round2SameRect">
            <a:avLst/>
          </a:prstGeom>
          <a:solidFill>
            <a:schemeClr val="bg1"/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রিসালাত এর সংজ্ঞা দাও।</a:t>
            </a:r>
            <a:endParaRPr lang="en-US" sz="6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73381" y="162560"/>
            <a:ext cx="10662959" cy="7152640"/>
            <a:chOff x="2114634" y="787649"/>
            <a:chExt cx="8084033" cy="5145963"/>
          </a:xfrm>
        </p:grpSpPr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252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204906" y="6421120"/>
            <a:ext cx="10024601" cy="731520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3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 দ্বীন প্রচার </a:t>
            </a:r>
            <a:r>
              <a:rPr lang="bn-BD" sz="53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করা।</a:t>
            </a:r>
            <a:endParaRPr lang="en-US" sz="53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C:\Users\Md. Yunus Azad\Desktop\Mobile pic\IMG_2241093578217317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9"/>
          <a:stretch/>
        </p:blipFill>
        <p:spPr bwMode="auto">
          <a:xfrm>
            <a:off x="438308" y="1353657"/>
            <a:ext cx="9709362" cy="489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 Same Side Corner Rectangle 6"/>
          <p:cNvSpPr/>
          <p:nvPr/>
        </p:nvSpPr>
        <p:spPr>
          <a:xfrm>
            <a:off x="2305844" y="134457"/>
            <a:ext cx="5715000" cy="1008543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3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নবী-রাসুলগণের </a:t>
            </a:r>
            <a:r>
              <a:rPr lang="bn-BD" sz="53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দায়িত্ব</a:t>
            </a:r>
            <a:endParaRPr lang="en-US" sz="53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Md. Yunus Azad\Desktop\Mobile pic\IMG_2557596469965951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4"/>
          <a:stretch/>
        </p:blipFill>
        <p:spPr bwMode="auto">
          <a:xfrm>
            <a:off x="204906" y="1295400"/>
            <a:ext cx="9942765" cy="506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 Same Side Corner Rectangle 8"/>
          <p:cNvSpPr/>
          <p:nvPr/>
        </p:nvSpPr>
        <p:spPr>
          <a:xfrm>
            <a:off x="152059" y="6421120"/>
            <a:ext cx="10077448" cy="633433"/>
          </a:xfrm>
          <a:prstGeom prst="round2SameRect">
            <a:avLst/>
          </a:prstGeom>
          <a:blipFill>
            <a:blip r:embed="rId5"/>
            <a:tile tx="0" ty="0" sx="100000" sy="100000" flip="none" algn="tl"/>
          </a:blip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3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আল্লাহর বাণী পৌঁছে </a:t>
            </a:r>
            <a:r>
              <a:rPr lang="bn-BD" sz="53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দেওয়া।</a:t>
            </a:r>
            <a:endParaRPr lang="en-US" sz="53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>
            <a:off x="120671" y="6451142"/>
            <a:ext cx="10024601" cy="603411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3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মানুষকে আল্লাহর দিকে আহবান </a:t>
            </a:r>
            <a:r>
              <a:rPr lang="bn-BD" sz="53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sz="53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3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3" descr="C:\Users\Md. Yunus Azad\Desktop\Mobile pic\IMG_2241534674841113.jpe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9" b="7931"/>
          <a:stretch/>
        </p:blipFill>
        <p:spPr bwMode="auto">
          <a:xfrm>
            <a:off x="260071" y="1295400"/>
            <a:ext cx="9910327" cy="506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29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d. Yunus Azad\Desktop\Mobile pic\IMG_255858917344224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4" y="914400"/>
            <a:ext cx="10371364" cy="5410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xtLst/>
        </p:spPr>
      </p:pic>
      <p:sp>
        <p:nvSpPr>
          <p:cNvPr id="3" name="Rectangle 2"/>
          <p:cNvSpPr/>
          <p:nvPr/>
        </p:nvSpPr>
        <p:spPr>
          <a:xfrm>
            <a:off x="31523" y="6494464"/>
            <a:ext cx="10371364" cy="85628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>
              <a:buFont typeface="Wingdings" pitchFamily="2" charset="2"/>
              <a:buChar char="Ø"/>
            </a:pPr>
            <a:r>
              <a:rPr lang="bn-BD" sz="49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নিকট আল্লাহর পরিচয় তুলে </a:t>
            </a:r>
            <a:r>
              <a:rPr lang="bn-BD" sz="4900" b="1" spc="55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ধরতেন। </a:t>
            </a:r>
            <a:endParaRPr lang="bn-BD" sz="4900" b="1" spc="55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858044" y="0"/>
            <a:ext cx="8305800" cy="812800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নবী-রাসুল প্রেরণের প্রয়োজনীয়তা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Md. Yunus Azad\Desktop\Mobile pic\IMG_2241003007536465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" y="898161"/>
            <a:ext cx="10371363" cy="542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425844"/>
            <a:ext cx="10371362" cy="85628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632765" indent="-632765">
              <a:buFont typeface="Wingdings" pitchFamily="2" charset="2"/>
              <a:buChar char="Ø"/>
            </a:pPr>
            <a:r>
              <a:rPr lang="bn-BD" sz="49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মানুষকে আল্লাহর দিকে দাওয়াত দিতেন। </a:t>
            </a:r>
          </a:p>
        </p:txBody>
      </p:sp>
      <p:pic>
        <p:nvPicPr>
          <p:cNvPr id="7" name="Picture 2" descr="C:\Users\Md. Yunus Azad\Desktop\Mobile pic\IMG_2557604669628798.jpe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2" b="27474"/>
          <a:stretch/>
        </p:blipFill>
        <p:spPr bwMode="auto">
          <a:xfrm>
            <a:off x="31524" y="898161"/>
            <a:ext cx="10371364" cy="542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844" y="6382717"/>
            <a:ext cx="10351518" cy="85628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>
              <a:buFont typeface="Wingdings" pitchFamily="2" charset="2"/>
              <a:buChar char="Ø"/>
            </a:pPr>
            <a:r>
              <a:rPr lang="bn-BD" sz="49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মানুষকে সত্য ও ন্যায়ের শিক্ষা দিতেন। </a:t>
            </a:r>
          </a:p>
        </p:txBody>
      </p:sp>
      <p:pic>
        <p:nvPicPr>
          <p:cNvPr id="9" name="Picture 2" descr="C:\Users\Md. Yunus Azad\Desktop\Mobile pic\IMG_1109535528515794.jpe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2" b="11919"/>
          <a:stretch/>
        </p:blipFill>
        <p:spPr bwMode="auto">
          <a:xfrm>
            <a:off x="1" y="914400"/>
            <a:ext cx="10370379" cy="560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9405" y="6521216"/>
            <a:ext cx="10310978" cy="71778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>
              <a:buFont typeface="Wingdings" pitchFamily="2" charset="2"/>
              <a:buChar char="Ø"/>
            </a:pPr>
            <a:r>
              <a:rPr lang="bn-BD" sz="35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আল্লাহর আদেশ-নিষেধ মেনে </a:t>
            </a:r>
            <a:r>
              <a:rPr lang="bn-BD" sz="40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bn-BD" sz="35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হাতে কলমে শিক্ষা দিতেন।</a:t>
            </a:r>
          </a:p>
        </p:txBody>
      </p:sp>
      <p:sp>
        <p:nvSpPr>
          <p:cNvPr id="11" name="Oval 10"/>
          <p:cNvSpPr/>
          <p:nvPr/>
        </p:nvSpPr>
        <p:spPr>
          <a:xfrm>
            <a:off x="5353844" y="838200"/>
            <a:ext cx="4996539" cy="4064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53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নবী-রাসুল প্রেরণের প্রয়োজনীয়তা</a:t>
            </a:r>
            <a:endParaRPr lang="en-US" sz="53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92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2514030" y="812800"/>
            <a:ext cx="5354746" cy="1219200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9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9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629445" y="2519680"/>
            <a:ext cx="9067800" cy="2194560"/>
          </a:xfrm>
          <a:prstGeom prst="round2SameRect">
            <a:avLst/>
          </a:prstGeom>
          <a:solidFill>
            <a:schemeClr val="bg1"/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নবী ও রাসুল প্রেরণের </a:t>
            </a:r>
            <a:r>
              <a:rPr lang="bn-BD" sz="6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 কেন? তা উল্লেখ কর।</a:t>
            </a:r>
            <a:endParaRPr lang="en-US" sz="6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73381" y="162560"/>
            <a:ext cx="10662959" cy="7152640"/>
            <a:chOff x="2114634" y="787649"/>
            <a:chExt cx="8084033" cy="5145963"/>
          </a:xfrm>
        </p:grpSpPr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537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1" y="0"/>
            <a:ext cx="10402888" cy="1219200"/>
          </a:xfrm>
          <a:prstGeom prst="round2Same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3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নবী ও রাসুলগণের মধ্যে পার্থক্যঃ</a:t>
            </a:r>
            <a:endParaRPr lang="en-US" sz="53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3637070" y="1544320"/>
            <a:ext cx="3207557" cy="154432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রাসুল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2412" y="3088640"/>
            <a:ext cx="9705348" cy="779339"/>
          </a:xfrm>
          <a:prstGeom prst="rect">
            <a:avLst/>
          </a:prstGeom>
          <a:solidFill>
            <a:schemeClr val="bg1"/>
          </a:solid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 algn="ctr">
              <a:buFont typeface="Wingdings" pitchFamily="2" charset="2"/>
              <a:buChar char="Ø"/>
            </a:pPr>
            <a:r>
              <a:rPr lang="bn-BD" sz="44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যাঁদের নিকট আসমানি কিতাব এসেছিল।</a:t>
            </a:r>
          </a:p>
        </p:txBody>
      </p:sp>
      <p:sp>
        <p:nvSpPr>
          <p:cNvPr id="5" name="Down Arrow Callout 4"/>
          <p:cNvSpPr/>
          <p:nvPr/>
        </p:nvSpPr>
        <p:spPr>
          <a:xfrm>
            <a:off x="3621307" y="3992596"/>
            <a:ext cx="3207557" cy="1441167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নবী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174" y="5406989"/>
            <a:ext cx="9705348" cy="779339"/>
          </a:xfrm>
          <a:prstGeom prst="rect">
            <a:avLst/>
          </a:prstGeom>
          <a:solidFill>
            <a:schemeClr val="bg1"/>
          </a:solid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 algn="ctr">
              <a:buFont typeface="Wingdings" pitchFamily="2" charset="2"/>
              <a:buChar char="Ø"/>
            </a:pPr>
            <a:r>
              <a:rPr lang="bn-BD" sz="44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যাঁদের নিকট আসমানি কিতাব </a:t>
            </a:r>
            <a:r>
              <a:rPr lang="bn-BD" sz="44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আসে নি</a:t>
            </a:r>
            <a:r>
              <a:rPr lang="bn-BD" sz="44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372412" y="6339841"/>
            <a:ext cx="9705348" cy="640840"/>
          </a:xfrm>
          <a:prstGeom prst="rect">
            <a:avLst/>
          </a:prstGeom>
          <a:solidFill>
            <a:schemeClr val="bg1"/>
          </a:solid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 algn="ctr">
              <a:buFont typeface="Wingdings" pitchFamily="2" charset="2"/>
              <a:buChar char="Ø"/>
            </a:pPr>
            <a:r>
              <a:rPr lang="bn-BD" sz="35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নবীগণ পূর্ববর্তী রাসুলের প্রচারিত দ্বীন (ধর্ম) প্রচার করতেন।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844" y="1448919"/>
            <a:ext cx="2645577" cy="163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28549" y="162560"/>
            <a:ext cx="10024601" cy="1625600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নবী ও রাসুলের সংখ্যা</a:t>
            </a:r>
            <a:endParaRPr lang="en-US" sz="8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3937" y="2194560"/>
            <a:ext cx="9045353" cy="1733446"/>
          </a:xfrm>
          <a:prstGeom prst="rect">
            <a:avLst/>
          </a:prstGeom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265530" lvl="1" indent="-759318">
              <a:buFont typeface="Wingdings" pitchFamily="2" charset="2"/>
              <a:buChar char="Ø"/>
            </a:pPr>
            <a:r>
              <a:rPr lang="bn-BD" sz="53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মতে, তাঁদের সংখ্যা- </a:t>
            </a:r>
            <a:endParaRPr lang="en-US" sz="5300" b="1" spc="55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3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	      	   </a:t>
            </a:r>
            <a:r>
              <a:rPr lang="bn-BD" sz="5300" b="1" spc="55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লক্ষ চব্বিশ হাজার।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953598" y="4145280"/>
            <a:ext cx="9155686" cy="1733446"/>
          </a:xfrm>
          <a:prstGeom prst="rect">
            <a:avLst/>
          </a:prstGeom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>
              <a:buFont typeface="Wingdings" pitchFamily="2" charset="2"/>
              <a:buChar char="Ø"/>
            </a:pPr>
            <a:r>
              <a:rPr lang="bn-BD" sz="53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 মতে, তাঁদের সংখ্যা- </a:t>
            </a:r>
            <a:endParaRPr lang="en-US" sz="5300" b="1" spc="55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3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    </a:t>
            </a:r>
            <a:r>
              <a:rPr lang="bn-BD" sz="5300" b="1" spc="55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লক্ষ চব্বিশ হাজার।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547801" y="6014720"/>
            <a:ext cx="8294654" cy="917839"/>
          </a:xfrm>
          <a:prstGeom prst="rect">
            <a:avLst/>
          </a:prstGeom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 algn="ctr">
              <a:buFont typeface="Wingdings" pitchFamily="2" charset="2"/>
              <a:buChar char="Ø"/>
            </a:pPr>
            <a:r>
              <a:rPr lang="bn-BD" sz="53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রাসুল ছিলেন মাত্র - </a:t>
            </a:r>
            <a:r>
              <a:rPr lang="bn-BD" sz="5300" b="1" spc="55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৩১৩ জন।</a:t>
            </a:r>
          </a:p>
        </p:txBody>
      </p:sp>
    </p:spTree>
    <p:extLst>
      <p:ext uri="{BB962C8B-B14F-4D97-AF65-F5344CB8AC3E}">
        <p14:creationId xmlns:p14="http://schemas.microsoft.com/office/powerpoint/2010/main" val="51928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d. Yunus Azad\Desktop\Mobile pic\IMG_4481284484148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4" y="1295399"/>
            <a:ext cx="10306844" cy="48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 Same Side Corner Rectangle 2"/>
          <p:cNvSpPr/>
          <p:nvPr/>
        </p:nvSpPr>
        <p:spPr>
          <a:xfrm>
            <a:off x="2549495" y="76200"/>
            <a:ext cx="4886205" cy="1219200"/>
          </a:xfrm>
          <a:prstGeom prst="round2Same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3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অতএব, বুঝা যায়-</a:t>
            </a:r>
            <a:endParaRPr lang="en-US" sz="53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7044" y="6168761"/>
            <a:ext cx="9677400" cy="917839"/>
          </a:xfrm>
          <a:prstGeom prst="rect">
            <a:avLst/>
          </a:prstGeom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 algn="ctr">
              <a:buFont typeface="Wingdings" pitchFamily="2" charset="2"/>
              <a:buChar char="Ø"/>
            </a:pPr>
            <a:r>
              <a:rPr lang="bn-BD" sz="53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প্রত্যক রাসুলই নবী ছিলেন।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2763044" y="6157188"/>
            <a:ext cx="3987774" cy="917839"/>
          </a:xfrm>
          <a:prstGeom prst="rect">
            <a:avLst/>
          </a:prstGeom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 algn="ctr">
              <a:buFont typeface="Wingdings" pitchFamily="2" charset="2"/>
              <a:buChar char="ü"/>
            </a:pPr>
            <a:r>
              <a:rPr lang="bn-BD" sz="5300" b="1" spc="55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</a:t>
            </a:r>
          </a:p>
        </p:txBody>
      </p:sp>
      <p:sp>
        <p:nvSpPr>
          <p:cNvPr id="6" name="Rectangle 5"/>
          <p:cNvSpPr/>
          <p:nvPr/>
        </p:nvSpPr>
        <p:spPr>
          <a:xfrm>
            <a:off x="523674" y="6092561"/>
            <a:ext cx="8294654" cy="917839"/>
          </a:xfrm>
          <a:prstGeom prst="rect">
            <a:avLst/>
          </a:prstGeom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 algn="ctr">
              <a:buFont typeface="Wingdings" pitchFamily="2" charset="2"/>
              <a:buChar char="Ø"/>
            </a:pPr>
            <a:r>
              <a:rPr lang="bn-BD" sz="53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প্রত্যক নবী রাসুল ছিলেন না।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216097" y="6157187"/>
            <a:ext cx="9969434" cy="917839"/>
          </a:xfrm>
          <a:prstGeom prst="rect">
            <a:avLst/>
          </a:prstGeom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 algn="ctr">
              <a:buFont typeface="Wingdings" pitchFamily="2" charset="2"/>
              <a:buChar char="Ø"/>
            </a:pPr>
            <a:r>
              <a:rPr lang="bn-BD" sz="53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সর্বপ্রথম নবী ছিলেন হযরত আদম (আঃ</a:t>
            </a:r>
            <a:r>
              <a:rPr lang="bn-BD" sz="53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  <a:endParaRPr lang="bn-BD" sz="5300" b="1" spc="55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2361" y="6299565"/>
            <a:ext cx="9086765" cy="656229"/>
          </a:xfrm>
          <a:prstGeom prst="rect">
            <a:avLst/>
          </a:prstGeom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 algn="ctr">
              <a:buFont typeface="Wingdings" pitchFamily="2" charset="2"/>
              <a:buChar char="Ø"/>
            </a:pPr>
            <a:r>
              <a:rPr lang="bn-BD" sz="36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সর্বশেষ ও সর্বশ্রেষ্ঠ নবী ছিলেন হযরত মুহাম্মদ (সাঃ)।</a:t>
            </a:r>
          </a:p>
        </p:txBody>
      </p:sp>
    </p:spTree>
    <p:extLst>
      <p:ext uri="{BB962C8B-B14F-4D97-AF65-F5344CB8AC3E}">
        <p14:creationId xmlns:p14="http://schemas.microsoft.com/office/powerpoint/2010/main" val="66803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 build="allAtOnce"/>
      <p:bldP spid="6" grpId="0"/>
      <p:bldP spid="6" grpId="1" build="allAtOnce"/>
      <p:bldP spid="7" grpId="0"/>
      <p:bldP spid="7" grpId="1" build="allAtOnce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\Desktop\Picture\Capturet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"/>
          <a:stretch/>
        </p:blipFill>
        <p:spPr bwMode="auto">
          <a:xfrm>
            <a:off x="0" y="22485"/>
            <a:ext cx="10402888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691" y="1950721"/>
            <a:ext cx="10212728" cy="4995878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1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3524091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2514030" y="812800"/>
            <a:ext cx="5354746" cy="731520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49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9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656751" y="2547839"/>
            <a:ext cx="9069304" cy="219456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3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নবী ও রাসুলের মধ্যে পার্থক্য নির্ণয় </a:t>
            </a:r>
            <a:r>
              <a:rPr lang="bn-BD" sz="53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 </a:t>
            </a:r>
            <a:r>
              <a:rPr lang="bn-BD" sz="53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তাঁদের সংখ্যা উল্লেখ কর।</a:t>
            </a:r>
            <a:endParaRPr lang="en-US" sz="53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73381" y="162560"/>
            <a:ext cx="10662959" cy="7152640"/>
            <a:chOff x="2114634" y="787649"/>
            <a:chExt cx="8084033" cy="5145963"/>
          </a:xfrm>
        </p:grpSpPr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537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1932" y="2103242"/>
            <a:ext cx="9102527" cy="3549328"/>
          </a:xfrm>
          <a:prstGeom prst="rect">
            <a:avLst/>
          </a:prstGeom>
          <a:noFill/>
          <a:ln w="57150" cmpd="tri">
            <a:solidFill>
              <a:schemeClr val="tx1"/>
            </a:solidFill>
          </a:ln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রিসালাত শব্দের অর্থ কী</a:t>
            </a:r>
            <a:r>
              <a:rPr lang="bn-BD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নবী-রাসুলগণ কেমন ছিলেন?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 রাসুলের সংখ্যা কত?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নবী-রাসুলগণ কী কী দায়িত্ব পালন করতেন?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260070" y="-35612"/>
            <a:ext cx="10662959" cy="7350812"/>
            <a:chOff x="2114634" y="787649"/>
            <a:chExt cx="8084033" cy="5145963"/>
          </a:xfrm>
        </p:grpSpPr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2" name="Round Diagonal Corner Rectangle 1"/>
          <p:cNvSpPr/>
          <p:nvPr/>
        </p:nvSpPr>
        <p:spPr>
          <a:xfrm>
            <a:off x="3144044" y="765180"/>
            <a:ext cx="4567288" cy="1056640"/>
          </a:xfrm>
          <a:prstGeom prst="round2DiagRect">
            <a:avLst/>
          </a:prstGeom>
          <a:noFill/>
          <a:ln w="12700"/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>
              <a:ln w="1143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58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60070" y="-35612"/>
            <a:ext cx="10662959" cy="7350812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9" name="Round Diagonal Corner Rectangle 8"/>
          <p:cNvSpPr/>
          <p:nvPr/>
        </p:nvSpPr>
        <p:spPr>
          <a:xfrm>
            <a:off x="2860794" y="925542"/>
            <a:ext cx="4681300" cy="1269018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73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300" b="1" spc="55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378361" y="2194560"/>
            <a:ext cx="9504383" cy="3901440"/>
          </a:xfrm>
          <a:prstGeom prst="horizontalScroll">
            <a:avLst/>
          </a:prstGeom>
          <a:solidFill>
            <a:schemeClr val="bg1"/>
          </a:solidFill>
          <a:ln w="38100" cap="flat" cmpd="tri">
            <a:solidFill>
              <a:srgbClr val="002060"/>
            </a:solidFill>
            <a:prstDash val="solid"/>
            <a:beve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5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 আলোকে জীবন পরিচালনা ও পরকালীন মুক্তির প্রত্যাশায় রিসালাতে </a:t>
            </a:r>
            <a:r>
              <a:rPr lang="bn-BD" sz="53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53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3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 গুরুত্বপূর্ণ?</a:t>
            </a:r>
            <a:endParaRPr lang="en-US" sz="53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33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d. Yunus Azad\Desktop\Mobile pic\IMG_729083646672886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55"/>
          <a:stretch/>
        </p:blipFill>
        <p:spPr bwMode="auto">
          <a:xfrm>
            <a:off x="0" y="0"/>
            <a:ext cx="10402888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91332"/>
            <a:ext cx="10316197" cy="2456721"/>
          </a:xfrm>
          <a:prstGeom prst="rect">
            <a:avLst/>
          </a:prstGeom>
          <a:noFill/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5300" b="1" spc="50" dirty="0">
                <a:ln w="1143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</a:p>
        </p:txBody>
      </p:sp>
    </p:spTree>
    <p:extLst>
      <p:ext uri="{BB962C8B-B14F-4D97-AF65-F5344CB8AC3E}">
        <p14:creationId xmlns:p14="http://schemas.microsoft.com/office/powerpoint/2010/main" val="130404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0245" y="304800"/>
            <a:ext cx="3733799" cy="1425702"/>
          </a:xfrm>
          <a:prstGeom prst="rect">
            <a:avLst/>
          </a:prstGeom>
          <a:noFill/>
        </p:spPr>
        <p:txBody>
          <a:bodyPr wrap="none" lIns="101234" tIns="50617" rIns="101234" bIns="50617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5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400" b="1" spc="55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382" y="3352801"/>
            <a:ext cx="9969434" cy="1179449"/>
          </a:xfrm>
          <a:prstGeom prst="rect">
            <a:avLst/>
          </a:prstGeom>
          <a:solidFill>
            <a:srgbClr val="FFFF66"/>
          </a:solidFill>
        </p:spPr>
        <p:txBody>
          <a:bodyPr wrap="square" lIns="101234" tIns="50617" rIns="101234" bIns="50617" rtlCol="0">
            <a:spAutoFit/>
          </a:bodyPr>
          <a:lstStyle/>
          <a:p>
            <a:pPr algn="ctr"/>
            <a:r>
              <a:rPr lang="bn-IN" sz="3500" dirty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500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296" y="4695888"/>
            <a:ext cx="9969434" cy="2410555"/>
          </a:xfrm>
          <a:prstGeom prst="rect">
            <a:avLst/>
          </a:prstGeom>
          <a:solidFill>
            <a:srgbClr val="66CCFF"/>
          </a:solidFill>
        </p:spPr>
        <p:txBody>
          <a:bodyPr wrap="square" lIns="101234" tIns="50617" rIns="101234" bIns="50617" rtlCol="0">
            <a:spAutoFit/>
          </a:bodyPr>
          <a:lstStyle/>
          <a:p>
            <a:pPr algn="ctr"/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জনাব মোঃ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গোলাম জাওহার</a:t>
            </a:r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bn-BD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500" dirty="0">
                <a:latin typeface="NikoshBAN" pitchFamily="2" charset="0"/>
                <a:cs typeface="NikoshBAN" pitchFamily="2" charset="0"/>
              </a:rPr>
              <a:t>সহকারী অধ্যাপক, ইসলামি আদর্শ, 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টিটি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IN" sz="35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ফরিদপুর।</a:t>
            </a:r>
            <a:endParaRPr lang="bn-IN" sz="35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জনাব মোঃ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সাখাওয়াৎ হোসেন</a:t>
            </a:r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bn-BD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500" dirty="0"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রী</a:t>
            </a:r>
            <a:r>
              <a:rPr lang="bn-IN" sz="3500" dirty="0">
                <a:latin typeface="NikoshBAN" pitchFamily="2" charset="0"/>
                <a:cs typeface="NikoshBAN" pitchFamily="2" charset="0"/>
              </a:rPr>
              <a:t> অধ্যাপক,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ইসলামি আদর্শ, 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টিটি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IN" sz="35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সিলেট।</a:t>
            </a:r>
            <a:endParaRPr lang="bn-IN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383" y="1905001"/>
            <a:ext cx="10057262" cy="1333329"/>
          </a:xfrm>
          <a:prstGeom prst="rect">
            <a:avLst/>
          </a:prstGeom>
          <a:solidFill>
            <a:srgbClr val="CCFF99"/>
          </a:solidFill>
        </p:spPr>
        <p:txBody>
          <a:bodyPr wrap="square" lIns="101234" tIns="50617" rIns="101234" bIns="50617" rtlCol="0">
            <a:spAutoFit/>
          </a:bodyPr>
          <a:lstStyle/>
          <a:p>
            <a:pPr algn="ctr"/>
            <a:r>
              <a:rPr lang="bn-IN" sz="4000" dirty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40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81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135" y="894080"/>
            <a:ext cx="4573664" cy="5551692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520145" y="894081"/>
            <a:ext cx="4768376" cy="554987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lIns="101242" tIns="50621" rIns="101242" bIns="50621" rtlCol="0">
            <a:spAutoFit/>
          </a:bodyPr>
          <a:lstStyle/>
          <a:p>
            <a:pPr algn="ctr"/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ইউনুছ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আজাদ</a:t>
            </a:r>
            <a:endParaRPr lang="bn-BD" sz="27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1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শিক্ষক,</a:t>
            </a:r>
          </a:p>
          <a:p>
            <a:pPr algn="ctr"/>
            <a:r>
              <a:rPr lang="bn-BD" sz="31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নোয়াপাড়া মুসলিম উচ্চ বিদ্যালয়,</a:t>
            </a:r>
          </a:p>
          <a:p>
            <a:pPr algn="ctr"/>
            <a:r>
              <a:rPr lang="bn-BD" sz="31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রাউজান, চট্টগ্রাম।</a:t>
            </a:r>
          </a:p>
          <a:p>
            <a:pPr algn="ctr"/>
            <a:r>
              <a:rPr lang="bn-BD" sz="31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 নম্বর – ০১৮১৬-৮৭০৬৬৬</a:t>
            </a:r>
          </a:p>
          <a:p>
            <a:pPr algn="ctr"/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E-mail: yunusazad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86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bn-BD" sz="2200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73381" y="162560"/>
            <a:ext cx="10662959" cy="7152640"/>
            <a:chOff x="2114634" y="787649"/>
            <a:chExt cx="8084033" cy="5145963"/>
          </a:xfrm>
        </p:grpSpPr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2" name="Picture 11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3" name="Picture 12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44" y="1057806"/>
            <a:ext cx="2168040" cy="2255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4880412" y="2357819"/>
            <a:ext cx="5201444" cy="1164060"/>
          </a:xfrm>
          <a:prstGeom prst="rect">
            <a:avLst/>
          </a:prstGeom>
          <a:noFill/>
        </p:spPr>
        <p:txBody>
          <a:bodyPr lIns="101242" tIns="50621" rIns="101242" bIns="5062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7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7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7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6</a:t>
            </a:r>
            <a:endParaRPr lang="bn-BD" sz="270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2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 অধ্যায় (আকাইদ)</a:t>
            </a:r>
          </a:p>
          <a:p>
            <a:pPr algn="ctr"/>
            <a:endParaRPr lang="en-US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43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55" y="76200"/>
            <a:ext cx="4896644" cy="3424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55" y="3564534"/>
            <a:ext cx="4896644" cy="35433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644" y="152400"/>
            <a:ext cx="4953000" cy="7086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44042" y="5105400"/>
            <a:ext cx="1828801" cy="779339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বার্তা</a:t>
            </a:r>
            <a:endParaRPr lang="en-US" sz="4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4044" y="2057400"/>
            <a:ext cx="1828801" cy="779339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চিঠি</a:t>
            </a:r>
            <a:endParaRPr lang="en-US" sz="4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56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4" y="152401"/>
            <a:ext cx="100584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0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96444" y="152400"/>
            <a:ext cx="3810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0" r="10122"/>
          <a:stretch/>
        </p:blipFill>
        <p:spPr>
          <a:xfrm>
            <a:off x="617889" y="5806440"/>
            <a:ext cx="9167110" cy="10685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2" descr="C:\Users\Md. Yunus Azad\Desktop\stock-photo-koran-holy-book-of-muslims-with-lantern-and-compass-the-old-map-20994297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6"/>
          <a:stretch/>
        </p:blipFill>
        <p:spPr bwMode="auto">
          <a:xfrm>
            <a:off x="617889" y="914400"/>
            <a:ext cx="9167110" cy="47413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4972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644" y="1788160"/>
            <a:ext cx="9845719" cy="3503162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9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  <a:p>
            <a:endParaRPr lang="bn-BD" sz="12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Font typeface="+mj-lt"/>
              <a:buAutoNum type="arabicPeriod"/>
            </a:pP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রিসালাতের অর্থ বলতে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রিসালাতের 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 বলতে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নবী-রাসুলের পরিচয় ব্যাখ্যা করতে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নবী-রাসুল প্রেরণের প্রয়োজনীয়তা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 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7557" y="812800"/>
            <a:ext cx="3901083" cy="779339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38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3727702" y="3901440"/>
            <a:ext cx="2774103" cy="1300480"/>
          </a:xfrm>
          <a:prstGeom prst="downArrow">
            <a:avLst>
              <a:gd name="adj1" fmla="val 50000"/>
              <a:gd name="adj2" fmla="val 4879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bn-BD" sz="2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1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রিসালাত</a:t>
            </a:r>
            <a:endParaRPr lang="en-US" sz="31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>
            <a:stCxn id="4" idx="1"/>
          </p:cNvCxnSpPr>
          <p:nvPr/>
        </p:nvCxnSpPr>
        <p:spPr>
          <a:xfrm flipH="1" flipV="1">
            <a:off x="3120866" y="4529067"/>
            <a:ext cx="606835" cy="383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ound Same Side Corner Rectangle 5"/>
          <p:cNvSpPr/>
          <p:nvPr/>
        </p:nvSpPr>
        <p:spPr>
          <a:xfrm>
            <a:off x="7585439" y="4163306"/>
            <a:ext cx="2340650" cy="731520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3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বার্তা</a:t>
            </a:r>
            <a:endParaRPr lang="en-US" sz="53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>
            <a:off x="785809" y="4200013"/>
            <a:ext cx="2340650" cy="731520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3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চিঠি</a:t>
            </a:r>
            <a:endParaRPr lang="en-US" sz="53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>
            <a:stCxn id="4" idx="3"/>
          </p:cNvCxnSpPr>
          <p:nvPr/>
        </p:nvCxnSpPr>
        <p:spPr>
          <a:xfrm flipV="1">
            <a:off x="6501805" y="4552335"/>
            <a:ext cx="1083634" cy="150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ound Same Side Corner Rectangle 8"/>
          <p:cNvSpPr/>
          <p:nvPr/>
        </p:nvSpPr>
        <p:spPr>
          <a:xfrm>
            <a:off x="1956134" y="6177280"/>
            <a:ext cx="5629305" cy="731520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3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সংবাদ বহন</a:t>
            </a:r>
            <a:endParaRPr lang="en-US" sz="53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114753" y="5128506"/>
            <a:ext cx="0" cy="9674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ound Same Side Corner Rectangle 13"/>
          <p:cNvSpPr/>
          <p:nvPr/>
        </p:nvSpPr>
        <p:spPr>
          <a:xfrm>
            <a:off x="7585439" y="5364480"/>
            <a:ext cx="2340650" cy="731520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3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খবর</a:t>
            </a:r>
            <a:endParaRPr lang="en-US" sz="53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894970" y="4894826"/>
            <a:ext cx="1690469" cy="8662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C:\Users\Md. Yunus Azad\Desktop\Mobile pic\10710366_713437465397495_7992794317033460294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82" y="162560"/>
            <a:ext cx="10070711" cy="373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07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269" y="1381760"/>
            <a:ext cx="6068351" cy="5689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93527" y="663219"/>
            <a:ext cx="8929144" cy="779339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রাসুলগণ যে কর্তব্য ও দায়িত্ব পালন করেন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21228" y="3271330"/>
            <a:ext cx="1213670" cy="133333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lIns="101242" tIns="50621" rIns="101242" bIns="50621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7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0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740</Words>
  <Application>Microsoft Office PowerPoint</Application>
  <PresentationFormat>Custom</PresentationFormat>
  <Paragraphs>145</Paragraphs>
  <Slides>24</Slides>
  <Notes>24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Yunus</cp:lastModifiedBy>
  <cp:revision>330</cp:revision>
  <dcterms:created xsi:type="dcterms:W3CDTF">2006-08-16T00:00:00Z</dcterms:created>
  <dcterms:modified xsi:type="dcterms:W3CDTF">2016-08-06T15:07:44Z</dcterms:modified>
</cp:coreProperties>
</file>